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56" r:id="rId5"/>
    <p:sldId id="257" r:id="rId6"/>
    <p:sldId id="258" r:id="rId7"/>
    <p:sldId id="259" r:id="rId8"/>
    <p:sldId id="260" r:id="rId9"/>
    <p:sldId id="263"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0" autoAdjust="0"/>
  </p:normalViewPr>
  <p:slideViewPr>
    <p:cSldViewPr snapToGrid="0">
      <p:cViewPr varScale="1">
        <p:scale>
          <a:sx n="120" d="100"/>
          <a:sy n="120" d="100"/>
        </p:scale>
        <p:origin x="256" y="184"/>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4/11/24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4/11/24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vonik79.deviantart.com/art/Abandoned-hospital-568629178" TargetMode="External"/><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wallpaperflare.com/black-rgb-gaming-keyboard-colorful-neon-computer-keyboards-wallpaper-txyh/crop"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here2there.ca/developing-lessons-learned/" TargetMode="External"/><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pngimg.com/download/66656" TargetMode="External"/><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a:lstStyle/>
          <a:p>
            <a:r>
              <a:rPr lang="en-US" sz="3200" dirty="0"/>
              <a:t>Haunted hospital</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fontScale="85000" lnSpcReduction="20000"/>
          </a:bodyPr>
          <a:lstStyle/>
          <a:p>
            <a:r>
              <a:rPr lang="en-US" dirty="0"/>
              <a:t>Group 20</a:t>
            </a:r>
          </a:p>
        </p:txBody>
      </p:sp>
    </p:spTree>
    <p:extLst>
      <p:ext uri="{BB962C8B-B14F-4D97-AF65-F5344CB8AC3E}">
        <p14:creationId xmlns:p14="http://schemas.microsoft.com/office/powerpoint/2010/main" val="188383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dirty="0"/>
              <a:t>Game Overview</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fontScale="92500" lnSpcReduction="10000"/>
          </a:bodyPr>
          <a:lstStyle/>
          <a:p>
            <a:r>
              <a:rPr lang="en-CA" sz="1100" b="0" i="0" u="none" strike="noStrike" dirty="0">
                <a:solidFill>
                  <a:srgbClr val="000000"/>
                </a:solidFill>
                <a:effectLst/>
                <a:latin typeface="Arial" panose="020B0604020202020204" pitchFamily="34" charset="0"/>
              </a:rPr>
              <a:t>Our game is a maze game called “Haunted Hospital”. There will be a main character who will need to collect all rewards (key cards) in order to open the exit door.  There will also be a starting point of score 100 that keeps decreasing as times goes. There will be bonus rewards(candy) which can help increase the score and traps (blood stain) which decrease your score. If the score goes to 0, you lose. Throughout the game, there will be two types of enemies which are ghosts(can go through walls) and demons (can’t go through walls), which can cause you to be lost directly when colliding.</a:t>
            </a:r>
            <a:endParaRPr lang="en-US" sz="900"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6608299" y="884659"/>
            <a:ext cx="7288284" cy="469490"/>
          </a:xfrm>
        </p:spPr>
        <p:txBody>
          <a:bodyPr>
            <a:noAutofit/>
          </a:bodyPr>
          <a:lstStyle/>
          <a:p>
            <a:r>
              <a:rPr kumimoji="0" lang="en-US" sz="3200" b="0" i="0" u="none" strike="noStrike" kern="1200" cap="all" spc="400" normalizeH="0" baseline="0" noProof="0" dirty="0">
                <a:ln w="19050">
                  <a:solidFill>
                    <a:schemeClr val="accent5"/>
                  </a:solidFill>
                </a:ln>
                <a:noFill/>
                <a:effectLst/>
                <a:uLnTx/>
                <a:uFillTx/>
                <a:latin typeface="+mj-lt"/>
                <a:ea typeface="+mn-ea"/>
                <a:cs typeface="+mn-cs"/>
              </a:rPr>
              <a:t>Software design &amp; </a:t>
            </a:r>
            <a:br>
              <a:rPr kumimoji="0" lang="en-US" sz="3200" b="0" i="0" u="none" strike="noStrike" kern="1200" cap="all" spc="400" normalizeH="0" baseline="0" noProof="0" dirty="0">
                <a:ln w="19050">
                  <a:solidFill>
                    <a:schemeClr val="accent5"/>
                  </a:solidFill>
                </a:ln>
                <a:noFill/>
                <a:effectLst/>
                <a:uLnTx/>
                <a:uFillTx/>
                <a:latin typeface="+mj-lt"/>
                <a:ea typeface="+mn-ea"/>
                <a:cs typeface="+mn-cs"/>
              </a:rPr>
            </a:br>
            <a:r>
              <a:rPr kumimoji="0" lang="en-US" sz="3200" b="0" i="0" u="none" strike="noStrike" kern="1200" cap="all" spc="400" normalizeH="0" baseline="0" noProof="0" dirty="0">
                <a:ln w="19050">
                  <a:solidFill>
                    <a:schemeClr val="accent5"/>
                  </a:solidFill>
                </a:ln>
                <a:noFill/>
                <a:effectLst/>
                <a:uLnTx/>
                <a:uFillTx/>
                <a:latin typeface="+mj-lt"/>
                <a:ea typeface="+mn-ea"/>
                <a:cs typeface="+mn-cs"/>
              </a:rPr>
              <a:t>architecture</a:t>
            </a:r>
            <a:endParaRPr lang="en-US" sz="3200" dirty="0"/>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t="13186" b="15220"/>
          <a:stretch/>
        </p:blipFill>
        <p:spPr>
          <a:xfrm>
            <a:off x="0" y="0"/>
            <a:ext cx="6366287" cy="6858000"/>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6567041" y="2134955"/>
            <a:ext cx="3140630" cy="365125"/>
          </a:xfrm>
        </p:spPr>
        <p:txBody>
          <a:bodyPr>
            <a:noAutofit/>
          </a:bodyPr>
          <a:lstStyle/>
          <a:p>
            <a:r>
              <a:rPr lang="en-US" sz="2800" dirty="0"/>
              <a:t>UML Design</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6567041" y="2793514"/>
            <a:ext cx="3979874" cy="1270972"/>
          </a:xfrm>
        </p:spPr>
        <p:txBody>
          <a:bodyPr>
            <a:noAutofit/>
          </a:bodyPr>
          <a:lstStyle/>
          <a:p>
            <a:r>
              <a:rPr lang="en-US" sz="2400" dirty="0"/>
              <a:t>Our game design is divided into 4 parts which are entity, main, object, and tile. All of them are connected into the </a:t>
            </a:r>
            <a:r>
              <a:rPr lang="en-US" sz="2400" dirty="0" err="1"/>
              <a:t>GamePanel</a:t>
            </a:r>
            <a:r>
              <a:rPr lang="en-US" sz="2400" dirty="0"/>
              <a:t> which serves as our main class.</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826199" y="2768600"/>
            <a:ext cx="4114799" cy="1129164"/>
          </a:xfrm>
        </p:spPr>
        <p:txBody>
          <a:bodyPr>
            <a:normAutofit/>
          </a:bodyPr>
          <a:lstStyle/>
          <a:p>
            <a:r>
              <a:rPr lang="en-US" noProof="0" dirty="0"/>
              <a:t>Implementation&amp; testing</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430354" y="585711"/>
            <a:ext cx="2859091" cy="365125"/>
          </a:xfrm>
        </p:spPr>
        <p:txBody>
          <a:bodyPr>
            <a:noAutofit/>
          </a:bodyPr>
          <a:lstStyle/>
          <a:p>
            <a:r>
              <a:rPr lang="en-US" sz="2400" dirty="0"/>
              <a:t>UNIT TESTING</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430354" y="1153386"/>
            <a:ext cx="2859091" cy="752649"/>
          </a:xfrm>
        </p:spPr>
        <p:txBody>
          <a:bodyPr>
            <a:noAutofit/>
          </a:bodyPr>
          <a:lstStyle/>
          <a:p>
            <a:r>
              <a:rPr lang="en-US" sz="1800" dirty="0"/>
              <a:t>We start by creating a testing file for each class that we have.</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16" name="Text Placeholder 25">
            <a:extLst>
              <a:ext uri="{FF2B5EF4-FFF2-40B4-BE49-F238E27FC236}">
                <a16:creationId xmlns:a16="http://schemas.microsoft.com/office/drawing/2014/main" id="{CA995396-CCCF-2AB8-B31C-AA7AC9865FD3}"/>
              </a:ext>
            </a:extLst>
          </p:cNvPr>
          <p:cNvSpPr txBox="1">
            <a:spLocks/>
          </p:cNvSpPr>
          <p:nvPr/>
        </p:nvSpPr>
        <p:spPr>
          <a:xfrm>
            <a:off x="5430354" y="2314393"/>
            <a:ext cx="4302369"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Integration TESTING</a:t>
            </a:r>
          </a:p>
        </p:txBody>
      </p:sp>
      <p:sp>
        <p:nvSpPr>
          <p:cNvPr id="17" name="Text Placeholder 37">
            <a:extLst>
              <a:ext uri="{FF2B5EF4-FFF2-40B4-BE49-F238E27FC236}">
                <a16:creationId xmlns:a16="http://schemas.microsoft.com/office/drawing/2014/main" id="{23820E84-3664-1A27-8966-36A730B87EDE}"/>
              </a:ext>
            </a:extLst>
          </p:cNvPr>
          <p:cNvSpPr txBox="1">
            <a:spLocks/>
          </p:cNvSpPr>
          <p:nvPr/>
        </p:nvSpPr>
        <p:spPr>
          <a:xfrm>
            <a:off x="5430354" y="2882068"/>
            <a:ext cx="2859091" cy="752649"/>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Then, we deep into integration testing making sure that the test across components working properly</a:t>
            </a:r>
          </a:p>
        </p:txBody>
      </p:sp>
      <p:sp>
        <p:nvSpPr>
          <p:cNvPr id="18" name="Text Placeholder 25">
            <a:extLst>
              <a:ext uri="{FF2B5EF4-FFF2-40B4-BE49-F238E27FC236}">
                <a16:creationId xmlns:a16="http://schemas.microsoft.com/office/drawing/2014/main" id="{26D408C7-0C50-D6AF-7CAB-E922A97EC0D5}"/>
              </a:ext>
            </a:extLst>
          </p:cNvPr>
          <p:cNvSpPr txBox="1">
            <a:spLocks/>
          </p:cNvSpPr>
          <p:nvPr/>
        </p:nvSpPr>
        <p:spPr>
          <a:xfrm>
            <a:off x="5430354" y="4646232"/>
            <a:ext cx="2859091"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Coverage</a:t>
            </a:r>
          </a:p>
        </p:txBody>
      </p:sp>
      <p:sp>
        <p:nvSpPr>
          <p:cNvPr id="19" name="Text Placeholder 37">
            <a:extLst>
              <a:ext uri="{FF2B5EF4-FFF2-40B4-BE49-F238E27FC236}">
                <a16:creationId xmlns:a16="http://schemas.microsoft.com/office/drawing/2014/main" id="{188F4B3E-B0CA-487E-0DBF-90539F7BBE8C}"/>
              </a:ext>
            </a:extLst>
          </p:cNvPr>
          <p:cNvSpPr txBox="1">
            <a:spLocks/>
          </p:cNvSpPr>
          <p:nvPr/>
        </p:nvSpPr>
        <p:spPr>
          <a:xfrm>
            <a:off x="5430354" y="5213907"/>
            <a:ext cx="4101952" cy="752649"/>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Lastly, we run the coverage using </a:t>
            </a:r>
            <a:r>
              <a:rPr lang="en-US" sz="1800" dirty="0" err="1"/>
              <a:t>Jacoco</a:t>
            </a:r>
            <a:r>
              <a:rPr lang="en-US" sz="1800" dirty="0"/>
              <a:t> and try to aim a higher line &amp; branch coverage by looking into the code part that not being covered yet</a:t>
            </a:r>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Biggest challenge</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XX</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lstStyle/>
          <a:p>
            <a:r>
              <a:rPr lang="en-US" dirty="0"/>
              <a:t>Template XX</a:t>
            </a: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XX</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rmAutofit/>
          </a:bodyPr>
          <a:lstStyle/>
          <a:p>
            <a:r>
              <a:rPr lang="en-ZA" dirty="0"/>
              <a:t>Template XX</a:t>
            </a:r>
            <a:endParaRPr lang="en-US" dirty="0"/>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XX</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rmAutofit/>
          </a:bodyPr>
          <a:lstStyle/>
          <a:p>
            <a:r>
              <a:rPr lang="en-US" dirty="0"/>
              <a:t>Template XX</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XX</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lstStyle/>
          <a:p>
            <a:r>
              <a:rPr lang="en-ZA" dirty="0"/>
              <a:t>Template XX</a:t>
            </a:r>
            <a:endParaRPr lang="en-US"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4995070" y="-9376"/>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413359"/>
            <a:ext cx="6007099" cy="6087649"/>
          </a:xfrm>
        </p:spPr>
        <p:txBody>
          <a:bodyPr/>
          <a:lstStyle/>
          <a:p>
            <a:r>
              <a:rPr lang="en-US" noProof="0" dirty="0"/>
              <a:t>WHAT WE LEARNT</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691438" y="1767257"/>
            <a:ext cx="4771030" cy="365125"/>
          </a:xfrm>
        </p:spPr>
        <p:txBody>
          <a:bodyPr/>
          <a:lstStyle/>
          <a:p>
            <a:r>
              <a:rPr lang="en-ZA" dirty="0"/>
              <a:t>Time Management​</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691439" y="2003791"/>
            <a:ext cx="4771030" cy="801073"/>
          </a:xfrm>
        </p:spPr>
        <p:txBody>
          <a:bodyPr>
            <a:normAutofit lnSpcReduction="10000"/>
          </a:bodyPr>
          <a:lstStyle/>
          <a:p>
            <a:r>
              <a:rPr lang="en-US" dirty="0"/>
              <a:t>Having a good time management is important and not leave the assignment close to deadline resulting in not maximize result</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691438" y="2943380"/>
            <a:ext cx="4771030" cy="365125"/>
          </a:xfrm>
        </p:spPr>
        <p:txBody>
          <a:bodyPr/>
          <a:lstStyle/>
          <a:p>
            <a:r>
              <a:rPr lang="en-ZA" dirty="0"/>
              <a:t>Good planning​</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691439" y="3179914"/>
            <a:ext cx="4771030" cy="801073"/>
          </a:xfrm>
        </p:spPr>
        <p:txBody>
          <a:bodyPr>
            <a:normAutofit lnSpcReduction="10000"/>
          </a:bodyPr>
          <a:lstStyle/>
          <a:p>
            <a:r>
              <a:rPr lang="en-US" dirty="0"/>
              <a:t>Knowing how the structure of overall code is important to avoid spaghetti code which has a high dependencies resulting in lots of refactoring</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691438" y="4137990"/>
            <a:ext cx="4771030" cy="365125"/>
          </a:xfrm>
        </p:spPr>
        <p:txBody>
          <a:bodyPr/>
          <a:lstStyle/>
          <a:p>
            <a:r>
              <a:rPr lang="en-ZA" dirty="0"/>
              <a:t>Communication​</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691438" y="4374524"/>
            <a:ext cx="4957799" cy="546815"/>
          </a:xfrm>
        </p:spPr>
        <p:txBody>
          <a:bodyPr>
            <a:noAutofit/>
          </a:bodyPr>
          <a:lstStyle/>
          <a:p>
            <a:r>
              <a:rPr lang="en-US" dirty="0"/>
              <a:t>Having a good communication is important to avoid overdoing some tasks that others already doing it.</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 name="Text Placeholder 16">
            <a:extLst>
              <a:ext uri="{FF2B5EF4-FFF2-40B4-BE49-F238E27FC236}">
                <a16:creationId xmlns:a16="http://schemas.microsoft.com/office/drawing/2014/main" id="{BA16AD5C-FB08-754C-8358-F943E1450198}"/>
              </a:ext>
            </a:extLst>
          </p:cNvPr>
          <p:cNvSpPr txBox="1">
            <a:spLocks/>
          </p:cNvSpPr>
          <p:nvPr/>
        </p:nvSpPr>
        <p:spPr>
          <a:xfrm>
            <a:off x="691437" y="5157873"/>
            <a:ext cx="477103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Pair programming</a:t>
            </a:r>
            <a:endParaRPr lang="en-US" dirty="0"/>
          </a:p>
        </p:txBody>
      </p:sp>
      <p:sp>
        <p:nvSpPr>
          <p:cNvPr id="3" name="Text Placeholder 31">
            <a:extLst>
              <a:ext uri="{FF2B5EF4-FFF2-40B4-BE49-F238E27FC236}">
                <a16:creationId xmlns:a16="http://schemas.microsoft.com/office/drawing/2014/main" id="{5BF93EBD-FFD7-958E-44D1-F30322391D21}"/>
              </a:ext>
            </a:extLst>
          </p:cNvPr>
          <p:cNvSpPr txBox="1">
            <a:spLocks/>
          </p:cNvSpPr>
          <p:nvPr/>
        </p:nvSpPr>
        <p:spPr>
          <a:xfrm>
            <a:off x="691437" y="5394407"/>
            <a:ext cx="4957799" cy="703818"/>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Having someone to check you code is important to make our code better and get some feedback from team members, while also making sure others can easily understand our code</a:t>
            </a:r>
          </a:p>
        </p:txBody>
      </p:sp>
    </p:spTree>
    <p:extLst>
      <p:ext uri="{BB962C8B-B14F-4D97-AF65-F5344CB8AC3E}">
        <p14:creationId xmlns:p14="http://schemas.microsoft.com/office/powerpoint/2010/main" val="367869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29" name="Picture Placeholder 13">
            <a:extLst>
              <a:ext uri="{FF2B5EF4-FFF2-40B4-BE49-F238E27FC236}">
                <a16:creationId xmlns:a16="http://schemas.microsoft.com/office/drawing/2014/main" id="{ACAB5A31-9A6B-E8E8-A692-26B373E35ED9}"/>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0" y="0"/>
            <a:ext cx="8153400" cy="6858000"/>
          </a:xfrm>
          <a:prstGeom prst="rect">
            <a:avLst/>
          </a:prstGeom>
        </p:spPr>
      </p:pic>
      <p:sp>
        <p:nvSpPr>
          <p:cNvPr id="31" name="Title 4">
            <a:extLst>
              <a:ext uri="{FF2B5EF4-FFF2-40B4-BE49-F238E27FC236}">
                <a16:creationId xmlns:a16="http://schemas.microsoft.com/office/drawing/2014/main" id="{5C3907FC-E024-15A1-3E04-1C6C1FC347DF}"/>
              </a:ext>
            </a:extLst>
          </p:cNvPr>
          <p:cNvSpPr>
            <a:spLocks noGrp="1"/>
          </p:cNvSpPr>
          <p:nvPr>
            <p:ph type="title"/>
          </p:nvPr>
        </p:nvSpPr>
        <p:spPr>
          <a:xfrm>
            <a:off x="7667798" y="2704298"/>
            <a:ext cx="4628804" cy="724702"/>
          </a:xfrm>
        </p:spPr>
        <p:txBody>
          <a:bodyPr>
            <a:normAutofit fontScale="90000"/>
          </a:bodyPr>
          <a:lstStyle/>
          <a:p>
            <a:pPr algn="l"/>
            <a:r>
              <a:rPr lang="en-US" dirty="0"/>
              <a:t>Credits</a:t>
            </a:r>
            <a:br>
              <a:rPr lang="en-US" dirty="0"/>
            </a:br>
            <a:br>
              <a:rPr lang="en-US" dirty="0"/>
            </a:br>
            <a:r>
              <a:rPr lang="en-US" dirty="0"/>
              <a:t>1. </a:t>
            </a:r>
            <a:r>
              <a:rPr lang="en-US" dirty="0" err="1"/>
              <a:t>liam</a:t>
            </a:r>
            <a:r>
              <a:rPr lang="en-US" dirty="0"/>
              <a:t> Cummings</a:t>
            </a:r>
            <a:br>
              <a:rPr lang="en-US" dirty="0"/>
            </a:br>
            <a:r>
              <a:rPr lang="en-US" dirty="0"/>
              <a:t>2. </a:t>
            </a:r>
            <a:r>
              <a:rPr lang="en-US" dirty="0" err="1"/>
              <a:t>jea</a:t>
            </a:r>
            <a:r>
              <a:rPr lang="en-US" dirty="0"/>
              <a:t> oh lee</a:t>
            </a:r>
            <a:br>
              <a:rPr lang="en-US" dirty="0"/>
            </a:br>
            <a:r>
              <a:rPr lang="en-US" dirty="0"/>
              <a:t>3. </a:t>
            </a:r>
            <a:r>
              <a:rPr lang="en-US" dirty="0" err="1"/>
              <a:t>ryan</a:t>
            </a:r>
            <a:r>
              <a:rPr lang="en-US" dirty="0"/>
              <a:t> martin</a:t>
            </a:r>
            <a:br>
              <a:rPr lang="en-US" dirty="0"/>
            </a:br>
            <a:r>
              <a:rPr lang="en-US" dirty="0"/>
              <a:t>4. </a:t>
            </a:r>
            <a:r>
              <a:rPr lang="en-US" dirty="0" err="1"/>
              <a:t>ryan</a:t>
            </a:r>
            <a:r>
              <a:rPr lang="en-US" dirty="0"/>
              <a:t> </a:t>
            </a:r>
            <a:r>
              <a:rPr lang="en-US" dirty="0" err="1"/>
              <a:t>mitchellin</a:t>
            </a:r>
            <a:endParaRPr lang="en-US" dirty="0"/>
          </a:p>
        </p:txBody>
      </p:sp>
    </p:spTree>
    <p:extLst>
      <p:ext uri="{BB962C8B-B14F-4D97-AF65-F5344CB8AC3E}">
        <p14:creationId xmlns:p14="http://schemas.microsoft.com/office/powerpoint/2010/main" val="17173000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3.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385</Words>
  <Application>Microsoft Macintosh PowerPoint</Application>
  <PresentationFormat>Widescreen</PresentationFormat>
  <Paragraphs>39</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Bierstadt</vt:lpstr>
      <vt:lpstr>Calibri</vt:lpstr>
      <vt:lpstr>Courier New</vt:lpstr>
      <vt:lpstr>Posterama</vt:lpstr>
      <vt:lpstr>Posterama Bold</vt:lpstr>
      <vt:lpstr>Office Theme</vt:lpstr>
      <vt:lpstr>Haunted hospital</vt:lpstr>
      <vt:lpstr>Game Overview</vt:lpstr>
      <vt:lpstr>Software design &amp;  architecture</vt:lpstr>
      <vt:lpstr>Implementation&amp; testing</vt:lpstr>
      <vt:lpstr>Biggest challenge</vt:lpstr>
      <vt:lpstr>WHAT WE LEARNT</vt:lpstr>
      <vt:lpstr>Credits  1. liam Cummings 2. jea oh lee 3. ryan martin 4. ryan mitchellin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2024-04-12T01:28:03Z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